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6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50720" cy="822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49301" y="1436370"/>
            <a:ext cx="13131800" cy="129921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51840" y="2907030"/>
            <a:ext cx="13139421" cy="210312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31520" y="7494270"/>
            <a:ext cx="341376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998720" y="7494270"/>
            <a:ext cx="463296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485120" y="7494270"/>
            <a:ext cx="341376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0EB2F9E-C9E0-4EA3-A9E2-0DF5F691060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228600"/>
            <a:ext cx="3291840" cy="71247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228600"/>
            <a:ext cx="9631680" cy="71247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5507356"/>
            <a:ext cx="12618720" cy="1800224"/>
          </a:xfrm>
        </p:spPr>
        <p:txBody>
          <a:bodyPr/>
          <a:lstStyle>
            <a:lvl1pPr marL="0" indent="0">
              <a:buNone/>
              <a:defRPr sz="2880"/>
            </a:lvl1pPr>
            <a:lvl2pPr marL="548640" indent="0">
              <a:buNone/>
              <a:defRPr sz="2400"/>
            </a:lvl2pPr>
            <a:lvl3pPr marL="1097280" indent="0">
              <a:buNone/>
              <a:defRPr sz="216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1409700"/>
            <a:ext cx="6461760" cy="5943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7120" y="1409700"/>
            <a:ext cx="6461760" cy="5943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381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8381" y="2017396"/>
            <a:ext cx="6189979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8381" y="3006090"/>
            <a:ext cx="6189979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20461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20461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381" y="548640"/>
            <a:ext cx="4719320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20461" y="1184910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381" y="2468880"/>
            <a:ext cx="4719320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381" y="548640"/>
            <a:ext cx="4719320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20461" y="1184910"/>
            <a:ext cx="7406640" cy="584835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381" y="2468880"/>
            <a:ext cx="4719320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4650720" cy="822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731520" y="228600"/>
            <a:ext cx="13167360" cy="699136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731520" y="1409700"/>
            <a:ext cx="13167360" cy="59436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31520" y="7494270"/>
            <a:ext cx="341376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68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998720" y="7494270"/>
            <a:ext cx="463296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68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485120" y="7494270"/>
            <a:ext cx="341376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68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432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411480" indent="-411480" algn="l" rtl="0" fontAlgn="base">
        <a:spcBef>
          <a:spcPct val="24000"/>
        </a:spcBef>
        <a:spcAft>
          <a:spcPct val="0"/>
        </a:spcAft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rtl="0" fontAlgn="base">
        <a:spcBef>
          <a:spcPct val="24000"/>
        </a:spcBef>
        <a:spcAft>
          <a:spcPct val="0"/>
        </a:spcAft>
        <a:buChar char="–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rtl="0" fontAlgn="base">
        <a:spcBef>
          <a:spcPct val="24000"/>
        </a:spcBef>
        <a:spcAft>
          <a:spcPct val="0"/>
        </a:spcAft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rtl="0" fontAlgn="base">
        <a:spcBef>
          <a:spcPct val="24000"/>
        </a:spcBef>
        <a:spcAft>
          <a:spcPct val="0"/>
        </a:spcAft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rtl="0" fontAlgn="base">
        <a:spcBef>
          <a:spcPct val="24000"/>
        </a:spcBef>
        <a:spcAft>
          <a:spcPct val="0"/>
        </a:spcAft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3051215"/>
            <a:ext cx="6665952" cy="83319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6560"/>
              </a:lnSpc>
              <a:buNone/>
            </a:pPr>
            <a:r>
              <a:rPr lang="en-US" sz="525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KEYLOGGER</a:t>
            </a:r>
            <a:endParaRPr lang="en-US" sz="5250" dirty="0"/>
          </a:p>
        </p:txBody>
      </p:sp>
      <p:sp>
        <p:nvSpPr>
          <p:cNvPr id="6" name="Text 2"/>
          <p:cNvSpPr/>
          <p:nvPr/>
        </p:nvSpPr>
        <p:spPr>
          <a:xfrm>
            <a:off x="833199" y="4217670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Presented By: Charan G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4822984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Aalim Muhammed Salegh College of Engineering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3051215"/>
            <a:ext cx="6665952" cy="83319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6560"/>
              </a:lnSpc>
              <a:buNone/>
            </a:pPr>
            <a:r>
              <a:rPr lang="en-US" sz="525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Thank You</a:t>
            </a:r>
            <a:endParaRPr lang="en-US" sz="5250" dirty="0"/>
          </a:p>
        </p:txBody>
      </p:sp>
      <p:sp>
        <p:nvSpPr>
          <p:cNvPr id="6" name="Text 2"/>
          <p:cNvSpPr/>
          <p:nvPr/>
        </p:nvSpPr>
        <p:spPr>
          <a:xfrm>
            <a:off x="833199" y="4217670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 appreciate your time and attention.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4822984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Thank you for considering our presentation.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3797737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Outline</a:t>
            </a:r>
            <a:endParaRPr lang="en-US" sz="4375" dirty="0"/>
          </a:p>
        </p:txBody>
      </p:sp>
      <p:sp>
        <p:nvSpPr>
          <p:cNvPr id="6" name="Shape 2"/>
          <p:cNvSpPr/>
          <p:nvPr/>
        </p:nvSpPr>
        <p:spPr>
          <a:xfrm>
            <a:off x="2348389" y="4825365"/>
            <a:ext cx="3163014" cy="2383869"/>
          </a:xfrm>
          <a:prstGeom prst="roundRect">
            <a:avLst>
              <a:gd name="adj" fmla="val 16778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593419" y="5070396"/>
            <a:ext cx="2672953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</a:t>
            </a:r>
            <a:endParaRPr lang="en-US" sz="2185" dirty="0"/>
          </a:p>
        </p:txBody>
      </p:sp>
      <p:sp>
        <p:nvSpPr>
          <p:cNvPr id="8" name="Text 4"/>
          <p:cNvSpPr/>
          <p:nvPr/>
        </p:nvSpPr>
        <p:spPr>
          <a:xfrm>
            <a:off x="2593419" y="5550813"/>
            <a:ext cx="2672953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brief overview of the presentation structure and topics to be covered.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33574" y="4825365"/>
            <a:ext cx="3163014" cy="2383869"/>
          </a:xfrm>
          <a:prstGeom prst="roundRect">
            <a:avLst>
              <a:gd name="adj" fmla="val 16778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978604" y="5070396"/>
            <a:ext cx="2672953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Points</a:t>
            </a:r>
            <a:endParaRPr lang="en-US" sz="2185" dirty="0"/>
          </a:p>
        </p:txBody>
      </p:sp>
      <p:sp>
        <p:nvSpPr>
          <p:cNvPr id="11" name="Text 7"/>
          <p:cNvSpPr/>
          <p:nvPr/>
        </p:nvSpPr>
        <p:spPr>
          <a:xfrm>
            <a:off x="5978604" y="5550813"/>
            <a:ext cx="2672953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Highlighted key concepts and areas of focus in the cybersecurity landscape.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9118759" y="4825365"/>
            <a:ext cx="3163014" cy="2383869"/>
          </a:xfrm>
          <a:prstGeom prst="roundRect">
            <a:avLst>
              <a:gd name="adj" fmla="val 16778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363789" y="5070396"/>
            <a:ext cx="2672953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Implementation Strategy</a:t>
            </a:r>
            <a:endParaRPr lang="en-US" sz="2185" dirty="0"/>
          </a:p>
        </p:txBody>
      </p:sp>
      <p:sp>
        <p:nvSpPr>
          <p:cNvPr id="14" name="Text 10"/>
          <p:cNvSpPr/>
          <p:nvPr/>
        </p:nvSpPr>
        <p:spPr>
          <a:xfrm>
            <a:off x="9363789" y="5897999"/>
            <a:ext cx="2672953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Approach to addressing cybersecurity threats and the proposed solutions.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712482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Problem Statement</a:t>
            </a:r>
            <a:endParaRPr lang="en-US" sz="4375" dirty="0"/>
          </a:p>
        </p:txBody>
      </p:sp>
      <p:sp>
        <p:nvSpPr>
          <p:cNvPr id="6" name="Text 2"/>
          <p:cNvSpPr/>
          <p:nvPr/>
        </p:nvSpPr>
        <p:spPr>
          <a:xfrm>
            <a:off x="833199" y="3740110"/>
            <a:ext cx="7477601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today's digital age, where cybersecurity threats loom large, one of the significant concerns is the proliferation of keylogger malware. This type of malware poses a severe threat to individuals, businesses, and organizations, as it clandestinely records keystrokes, potentially compromising sensitive information.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25473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Proposed Solution</a:t>
            </a:r>
            <a:endParaRPr lang="en-US" sz="4375" dirty="0"/>
          </a:p>
        </p:txBody>
      </p:sp>
      <p:sp>
        <p:nvSpPr>
          <p:cNvPr id="6" name="Shape 2"/>
          <p:cNvSpPr/>
          <p:nvPr/>
        </p:nvSpPr>
        <p:spPr>
          <a:xfrm>
            <a:off x="1152644" y="1953101"/>
            <a:ext cx="27742" cy="5351026"/>
          </a:xfrm>
          <a:prstGeom prst="rect">
            <a:avLst/>
          </a:prstGeom>
          <a:solidFill>
            <a:srgbClr val="DFDFEB"/>
          </a:solidFill>
        </p:spPr>
      </p:sp>
      <p:sp>
        <p:nvSpPr>
          <p:cNvPr id="7" name="Shape 3"/>
          <p:cNvSpPr/>
          <p:nvPr/>
        </p:nvSpPr>
        <p:spPr>
          <a:xfrm>
            <a:off x="1416427" y="2362736"/>
            <a:ext cx="777597" cy="27742"/>
          </a:xfrm>
          <a:prstGeom prst="rect">
            <a:avLst/>
          </a:prstGeom>
          <a:solidFill>
            <a:srgbClr val="2D4DF2"/>
          </a:solidFill>
        </p:spPr>
      </p:sp>
      <p:sp>
        <p:nvSpPr>
          <p:cNvPr id="8" name="Shape 4"/>
          <p:cNvSpPr/>
          <p:nvPr/>
        </p:nvSpPr>
        <p:spPr>
          <a:xfrm>
            <a:off x="916484" y="2126694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66383" y="2168366"/>
            <a:ext cx="200025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5" dirty="0"/>
          </a:p>
        </p:txBody>
      </p:sp>
      <p:sp>
        <p:nvSpPr>
          <p:cNvPr id="10" name="Text 6"/>
          <p:cNvSpPr/>
          <p:nvPr/>
        </p:nvSpPr>
        <p:spPr>
          <a:xfrm>
            <a:off x="2388513" y="2175272"/>
            <a:ext cx="5900738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Implementation of Multi-Factor Authentication</a:t>
            </a:r>
            <a:endParaRPr lang="en-US" sz="2185" dirty="0"/>
          </a:p>
        </p:txBody>
      </p:sp>
      <p:sp>
        <p:nvSpPr>
          <p:cNvPr id="11" name="Text 7"/>
          <p:cNvSpPr/>
          <p:nvPr/>
        </p:nvSpPr>
        <p:spPr>
          <a:xfrm>
            <a:off x="2388513" y="2655689"/>
            <a:ext cx="7751088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Integrate multi-factor authentication to add an extra layer of security for user verification.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220468"/>
            <a:ext cx="777597" cy="27742"/>
          </a:xfrm>
          <a:prstGeom prst="rect">
            <a:avLst/>
          </a:prstGeom>
          <a:solidFill>
            <a:srgbClr val="015F98"/>
          </a:solidFill>
        </p:spPr>
      </p:sp>
      <p:sp>
        <p:nvSpPr>
          <p:cNvPr id="13" name="Shape 9"/>
          <p:cNvSpPr/>
          <p:nvPr/>
        </p:nvSpPr>
        <p:spPr>
          <a:xfrm>
            <a:off x="916484" y="398442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66383" y="4026098"/>
            <a:ext cx="200025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5" dirty="0"/>
          </a:p>
        </p:txBody>
      </p:sp>
      <p:sp>
        <p:nvSpPr>
          <p:cNvPr id="15" name="Text 11"/>
          <p:cNvSpPr/>
          <p:nvPr/>
        </p:nvSpPr>
        <p:spPr>
          <a:xfrm>
            <a:off x="2388513" y="4033004"/>
            <a:ext cx="2998708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Regular Security Audits</a:t>
            </a:r>
            <a:endParaRPr lang="en-US" sz="2185" dirty="0"/>
          </a:p>
        </p:txBody>
      </p:sp>
      <p:sp>
        <p:nvSpPr>
          <p:cNvPr id="16" name="Text 12"/>
          <p:cNvSpPr/>
          <p:nvPr/>
        </p:nvSpPr>
        <p:spPr>
          <a:xfrm>
            <a:off x="2388513" y="4513421"/>
            <a:ext cx="7751088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Conduct routine security audits to identify vulnerabilities and address them promptly.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6078200"/>
            <a:ext cx="777597" cy="27742"/>
          </a:xfrm>
          <a:prstGeom prst="rect">
            <a:avLst/>
          </a:prstGeom>
          <a:solidFill>
            <a:srgbClr val="AD1F96"/>
          </a:solidFill>
        </p:spPr>
      </p:sp>
      <p:sp>
        <p:nvSpPr>
          <p:cNvPr id="18" name="Shape 14"/>
          <p:cNvSpPr/>
          <p:nvPr/>
        </p:nvSpPr>
        <p:spPr>
          <a:xfrm>
            <a:off x="916484" y="584215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66383" y="5883831"/>
            <a:ext cx="200025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5" dirty="0"/>
          </a:p>
        </p:txBody>
      </p:sp>
      <p:sp>
        <p:nvSpPr>
          <p:cNvPr id="20" name="Text 16"/>
          <p:cNvSpPr/>
          <p:nvPr/>
        </p:nvSpPr>
        <p:spPr>
          <a:xfrm>
            <a:off x="2388513" y="5890736"/>
            <a:ext cx="3368873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Awareness Programs</a:t>
            </a:r>
            <a:endParaRPr lang="en-US" sz="2185" dirty="0"/>
          </a:p>
        </p:txBody>
      </p:sp>
      <p:sp>
        <p:nvSpPr>
          <p:cNvPr id="21" name="Text 17"/>
          <p:cNvSpPr/>
          <p:nvPr/>
        </p:nvSpPr>
        <p:spPr>
          <a:xfrm>
            <a:off x="2388513" y="6371153"/>
            <a:ext cx="7751088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Empower users with knowledge on recognizing and mitigating cybersecurity threats through awareness programs.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18040"/>
            <a:ext cx="7477601" cy="13887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Challenges in Addressing Cybersecurity Threats</a:t>
            </a:r>
            <a:endParaRPr lang="en-US" sz="4375" dirty="0"/>
          </a:p>
        </p:txBody>
      </p:sp>
      <p:sp>
        <p:nvSpPr>
          <p:cNvPr id="6" name="Text 2"/>
          <p:cNvSpPr/>
          <p:nvPr/>
        </p:nvSpPr>
        <p:spPr>
          <a:xfrm>
            <a:off x="833199" y="4140041"/>
            <a:ext cx="7477601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the complex landscape of cybersecurity, the ever-evolving nature of threats presents significant challenges for organizations.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5100757"/>
            <a:ext cx="7477601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Addressing vulnerabilities amidst sophisticated attacks requires constant vigilance and proactive measures.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34760"/>
            <a:ext cx="8028146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System Development Approach</a:t>
            </a:r>
            <a:endParaRPr lang="en-US" sz="437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7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35028" y="2184559"/>
            <a:ext cx="3093363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Requirements Gathering</a:t>
            </a:r>
            <a:endParaRPr lang="en-US" sz="2185" dirty="0"/>
          </a:p>
        </p:txBody>
      </p:sp>
      <p:sp>
        <p:nvSpPr>
          <p:cNvPr id="8" name="Text 3"/>
          <p:cNvSpPr/>
          <p:nvPr/>
        </p:nvSpPr>
        <p:spPr>
          <a:xfrm>
            <a:off x="5935028" y="2664976"/>
            <a:ext cx="7862173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Collaborate with stakeholders to understand system needs and objectives.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35028" y="396204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System Design</a:t>
            </a:r>
            <a:endParaRPr lang="en-US" sz="2185" dirty="0"/>
          </a:p>
        </p:txBody>
      </p:sp>
      <p:sp>
        <p:nvSpPr>
          <p:cNvPr id="11" name="Text 5"/>
          <p:cNvSpPr/>
          <p:nvPr/>
        </p:nvSpPr>
        <p:spPr>
          <a:xfrm>
            <a:off x="5935028" y="4442460"/>
            <a:ext cx="7862173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a comprehensive plan, including architecture, interfaces, and data flow.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35028" y="5739527"/>
            <a:ext cx="297180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Development &amp; Testing</a:t>
            </a:r>
            <a:endParaRPr lang="en-US" sz="2185" dirty="0"/>
          </a:p>
        </p:txBody>
      </p:sp>
      <p:sp>
        <p:nvSpPr>
          <p:cNvPr id="14" name="Text 7"/>
          <p:cNvSpPr/>
          <p:nvPr/>
        </p:nvSpPr>
        <p:spPr>
          <a:xfrm>
            <a:off x="5935028" y="6219944"/>
            <a:ext cx="7862173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 the design, ensuring functionality and security through rigorous testing.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348389" y="1003221"/>
            <a:ext cx="6920627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Algorithm and Deployment</a:t>
            </a:r>
            <a:endParaRPr lang="en-US" sz="4375" dirty="0"/>
          </a:p>
        </p:txBody>
      </p:sp>
      <p:sp>
        <p:nvSpPr>
          <p:cNvPr id="5" name="Text 2"/>
          <p:cNvSpPr/>
          <p:nvPr/>
        </p:nvSpPr>
        <p:spPr>
          <a:xfrm>
            <a:off x="2348389" y="2230755"/>
            <a:ext cx="4695706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algorithm for cybersecurity must be robust and adaptive to evolving threats. Deployment efficiency is essential to ensure seamless integration without disrupting existing systems.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687" y="2280761"/>
            <a:ext cx="4695706" cy="46957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348389" y="1815465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Result</a:t>
            </a:r>
            <a:endParaRPr lang="en-US" sz="4375" dirty="0"/>
          </a:p>
        </p:txBody>
      </p:sp>
      <p:sp>
        <p:nvSpPr>
          <p:cNvPr id="5" name="Shape 2"/>
          <p:cNvSpPr/>
          <p:nvPr/>
        </p:nvSpPr>
        <p:spPr>
          <a:xfrm>
            <a:off x="2348389" y="3183374"/>
            <a:ext cx="388739" cy="388739"/>
          </a:xfrm>
          <a:prstGeom prst="roundRect">
            <a:avLst>
              <a:gd name="adj" fmla="val 102886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959298" y="3204091"/>
            <a:ext cx="367010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Analysis of Detected Threats</a:t>
            </a:r>
            <a:endParaRPr 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2959298" y="3684508"/>
            <a:ext cx="4244816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Evaluating the nature and impact of the detected security breaches.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3183374"/>
            <a:ext cx="388739" cy="388739"/>
          </a:xfrm>
          <a:prstGeom prst="roundRect">
            <a:avLst>
              <a:gd name="adj" fmla="val 102886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037195" y="3204091"/>
            <a:ext cx="4211479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Incident Response and Mitigation</a:t>
            </a:r>
            <a:endParaRPr lang="en-US" sz="2185" dirty="0"/>
          </a:p>
        </p:txBody>
      </p:sp>
      <p:sp>
        <p:nvSpPr>
          <p:cNvPr id="10" name="Text 7"/>
          <p:cNvSpPr/>
          <p:nvPr/>
        </p:nvSpPr>
        <p:spPr>
          <a:xfrm>
            <a:off x="8037195" y="3684508"/>
            <a:ext cx="4244816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Implementing strategies to address and mitigate the identified cybersecurity threats.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348389" y="4846677"/>
            <a:ext cx="388739" cy="388739"/>
          </a:xfrm>
          <a:prstGeom prst="roundRect">
            <a:avLst>
              <a:gd name="adj" fmla="val 102886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959298" y="4867394"/>
            <a:ext cx="4108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Adaptation of Security Protocols</a:t>
            </a:r>
            <a:endParaRPr lang="en-US" sz="2185" dirty="0"/>
          </a:p>
        </p:txBody>
      </p:sp>
      <p:sp>
        <p:nvSpPr>
          <p:cNvPr id="13" name="Text 10"/>
          <p:cNvSpPr/>
          <p:nvPr/>
        </p:nvSpPr>
        <p:spPr>
          <a:xfrm>
            <a:off x="2959298" y="5347811"/>
            <a:ext cx="4244816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Adjusting security protocols based on the outcomes of the threat analysis.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846677"/>
            <a:ext cx="388739" cy="388739"/>
          </a:xfrm>
          <a:prstGeom prst="roundRect">
            <a:avLst>
              <a:gd name="adj" fmla="val 102886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037195" y="4867394"/>
            <a:ext cx="3822859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Documentation and Reporting</a:t>
            </a:r>
            <a:endParaRPr lang="en-US" sz="2185" dirty="0"/>
          </a:p>
        </p:txBody>
      </p:sp>
      <p:sp>
        <p:nvSpPr>
          <p:cNvPr id="16" name="Text 13"/>
          <p:cNvSpPr/>
          <p:nvPr/>
        </p:nvSpPr>
        <p:spPr>
          <a:xfrm>
            <a:off x="8037195" y="5347811"/>
            <a:ext cx="4244816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Documenting the results and preparing reports for stakeholders and future reference.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799874" y="556022"/>
            <a:ext cx="6915745" cy="63115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970"/>
              </a:lnSpc>
              <a:buNone/>
            </a:pPr>
            <a:r>
              <a:rPr lang="en-US" sz="397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 and future outlook</a:t>
            </a:r>
            <a:endParaRPr lang="en-US" sz="3975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444" y="1591151"/>
            <a:ext cx="1489948" cy="14870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981575" y="2325410"/>
            <a:ext cx="151448" cy="40397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180"/>
              </a:lnSpc>
              <a:buNone/>
            </a:pPr>
            <a:r>
              <a:rPr lang="en-US" sz="1990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1990" dirty="0"/>
          </a:p>
        </p:txBody>
      </p:sp>
      <p:sp>
        <p:nvSpPr>
          <p:cNvPr id="7" name="Text 3"/>
          <p:cNvSpPr/>
          <p:nvPr/>
        </p:nvSpPr>
        <p:spPr>
          <a:xfrm>
            <a:off x="6004322" y="1954649"/>
            <a:ext cx="3292793" cy="31563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85"/>
              </a:lnSpc>
              <a:buNone/>
            </a:pPr>
            <a:r>
              <a:rPr lang="en-US" sz="1990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Enhanced Security Measures</a:t>
            </a:r>
            <a:endParaRPr lang="en-US" sz="1990" dirty="0"/>
          </a:p>
        </p:txBody>
      </p:sp>
      <p:sp>
        <p:nvSpPr>
          <p:cNvPr id="8" name="Text 4"/>
          <p:cNvSpPr/>
          <p:nvPr/>
        </p:nvSpPr>
        <p:spPr>
          <a:xfrm>
            <a:off x="6004322" y="2391370"/>
            <a:ext cx="4566523" cy="32325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45"/>
              </a:lnSpc>
              <a:buNone/>
            </a:pPr>
            <a:r>
              <a:rPr lang="en-US" sz="159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Advanced encryption and multi-factor authentication</a:t>
            </a:r>
            <a:endParaRPr lang="en-US" sz="1590" dirty="0"/>
          </a:p>
        </p:txBody>
      </p:sp>
      <p:sp>
        <p:nvSpPr>
          <p:cNvPr id="9" name="Shape 5"/>
          <p:cNvSpPr/>
          <p:nvPr/>
        </p:nvSpPr>
        <p:spPr>
          <a:xfrm>
            <a:off x="5852874" y="3092172"/>
            <a:ext cx="5927050" cy="12621"/>
          </a:xfrm>
          <a:prstGeom prst="rect">
            <a:avLst/>
          </a:prstGeom>
          <a:solidFill>
            <a:srgbClr val="2D4DF2"/>
          </a:solidFill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7351" y="3128724"/>
            <a:ext cx="2980015" cy="148709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981575" y="3670221"/>
            <a:ext cx="151448" cy="40397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180"/>
              </a:lnSpc>
              <a:buNone/>
            </a:pPr>
            <a:r>
              <a:rPr lang="en-US" sz="1990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1990" dirty="0"/>
          </a:p>
        </p:txBody>
      </p:sp>
      <p:sp>
        <p:nvSpPr>
          <p:cNvPr id="12" name="Text 7"/>
          <p:cNvSpPr/>
          <p:nvPr/>
        </p:nvSpPr>
        <p:spPr>
          <a:xfrm>
            <a:off x="6749296" y="3492222"/>
            <a:ext cx="2776537" cy="31563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85"/>
              </a:lnSpc>
              <a:buNone/>
            </a:pPr>
            <a:r>
              <a:rPr lang="en-US" sz="1990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Cybersecurity Education</a:t>
            </a:r>
            <a:endParaRPr lang="en-US" sz="1990" dirty="0"/>
          </a:p>
        </p:txBody>
      </p:sp>
      <p:sp>
        <p:nvSpPr>
          <p:cNvPr id="13" name="Text 8"/>
          <p:cNvSpPr/>
          <p:nvPr/>
        </p:nvSpPr>
        <p:spPr>
          <a:xfrm>
            <a:off x="6749296" y="3928943"/>
            <a:ext cx="4272320" cy="32325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45"/>
              </a:lnSpc>
              <a:buNone/>
            </a:pPr>
            <a:r>
              <a:rPr lang="en-US" sz="159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Continuous training to create a vigilant workforce</a:t>
            </a:r>
            <a:endParaRPr lang="en-US" sz="1590" dirty="0"/>
          </a:p>
        </p:txBody>
      </p:sp>
      <p:sp>
        <p:nvSpPr>
          <p:cNvPr id="14" name="Shape 9"/>
          <p:cNvSpPr/>
          <p:nvPr/>
        </p:nvSpPr>
        <p:spPr>
          <a:xfrm>
            <a:off x="6597848" y="4629745"/>
            <a:ext cx="5182076" cy="12621"/>
          </a:xfrm>
          <a:prstGeom prst="rect">
            <a:avLst/>
          </a:prstGeom>
          <a:solidFill>
            <a:srgbClr val="015F98"/>
          </a:solidFill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2377" y="4666297"/>
            <a:ext cx="4470083" cy="1487091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4981575" y="5207794"/>
            <a:ext cx="151448" cy="40397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180"/>
              </a:lnSpc>
              <a:buNone/>
            </a:pPr>
            <a:r>
              <a:rPr lang="en-US" sz="1990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1990" dirty="0"/>
          </a:p>
        </p:txBody>
      </p:sp>
      <p:sp>
        <p:nvSpPr>
          <p:cNvPr id="17" name="Text 11"/>
          <p:cNvSpPr/>
          <p:nvPr/>
        </p:nvSpPr>
        <p:spPr>
          <a:xfrm>
            <a:off x="7494389" y="4868228"/>
            <a:ext cx="2524958" cy="31563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85"/>
              </a:lnSpc>
              <a:buNone/>
            </a:pPr>
            <a:r>
              <a:rPr lang="en-US" sz="1990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Collaborative Efforts</a:t>
            </a:r>
            <a:endParaRPr lang="en-US" sz="1990" dirty="0"/>
          </a:p>
        </p:txBody>
      </p:sp>
      <p:sp>
        <p:nvSpPr>
          <p:cNvPr id="18" name="Text 12"/>
          <p:cNvSpPr/>
          <p:nvPr/>
        </p:nvSpPr>
        <p:spPr>
          <a:xfrm>
            <a:off x="7494389" y="5304949"/>
            <a:ext cx="4134088" cy="64650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545"/>
              </a:lnSpc>
              <a:buNone/>
            </a:pPr>
            <a:r>
              <a:rPr lang="en-US" sz="159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Industry partnerships for threat intelligence sharing</a:t>
            </a:r>
            <a:endParaRPr lang="en-US" sz="1590" dirty="0"/>
          </a:p>
        </p:txBody>
      </p:sp>
      <p:sp>
        <p:nvSpPr>
          <p:cNvPr id="19" name="Text 13"/>
          <p:cNvSpPr/>
          <p:nvPr/>
        </p:nvSpPr>
        <p:spPr>
          <a:xfrm>
            <a:off x="2799874" y="6380559"/>
            <a:ext cx="9030533" cy="129301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545"/>
              </a:lnSpc>
              <a:buNone/>
            </a:pPr>
            <a:r>
              <a:rPr lang="en-US" sz="159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future outlook entails implementing enhanced security measures such as advanced encryption and multi-factor authentication. Additionally, continuous cybersecurity education will be prioritized to create a vigilant workforce. Collaborative efforts through industry partnerships for threat intelligence sharing will also play a crucial role in addressing evolving cybersecurity challenges.</a:t>
            </a:r>
            <a:endParaRPr lang="en-US" sz="159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Blue Waves">
  <a:themeElements>
    <a:clrScheme name="Blu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3056</Words>
  <Application>WPS Presentation</Application>
  <PresentationFormat>On-screen Show (16:9)</PresentationFormat>
  <Paragraphs>114</Paragraphs>
  <Slides>10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5" baseType="lpstr">
      <vt:lpstr>Arial</vt:lpstr>
      <vt:lpstr>SimSun</vt:lpstr>
      <vt:lpstr>Wingdings</vt:lpstr>
      <vt:lpstr>Nunito</vt:lpstr>
      <vt:lpstr>Segoe Print</vt:lpstr>
      <vt:lpstr>Nunito</vt:lpstr>
      <vt:lpstr>Nunito</vt:lpstr>
      <vt:lpstr>PT Sans</vt:lpstr>
      <vt:lpstr>PT Sans</vt:lpstr>
      <vt:lpstr>PT Sans</vt:lpstr>
      <vt:lpstr>Calibri</vt:lpstr>
      <vt:lpstr>Microsoft YaHei</vt:lpstr>
      <vt:lpstr>Arial Unicode MS</vt:lpstr>
      <vt:lpstr>MingLiU-ExtB</vt:lpstr>
      <vt:lpstr>1_Blue Waves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new</cp:lastModifiedBy>
  <cp:revision>10</cp:revision>
  <dcterms:created xsi:type="dcterms:W3CDTF">2024-04-01T07:11:00Z</dcterms:created>
  <dcterms:modified xsi:type="dcterms:W3CDTF">2024-04-04T13:26:57Z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D11A74BC5F3446DC8A8966197EFCF177_12</vt:lpwstr>
  </property>
  <property fmtid="{D5CDD505-2E9C-101B-9397-08002B2CF9AE}" pid="3" name="KSOProductBuildVer">
    <vt:lpwstr>1033-12.2.0.13489</vt:lpwstr>
  </property>
</Properties>
</file>